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1" r:id="rId4"/>
    <p:sldId id="269" r:id="rId5"/>
    <p:sldId id="270" r:id="rId6"/>
    <p:sldId id="272" r:id="rId7"/>
    <p:sldId id="273" r:id="rId8"/>
    <p:sldId id="276" r:id="rId9"/>
    <p:sldId id="275" r:id="rId10"/>
    <p:sldId id="274" r:id="rId11"/>
    <p:sldId id="277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290" autoAdjust="0"/>
  </p:normalViewPr>
  <p:slideViewPr>
    <p:cSldViewPr>
      <p:cViewPr varScale="1">
        <p:scale>
          <a:sx n="85" d="100"/>
          <a:sy n="85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8C503-D824-45D6-8444-32F2352B30B8}" type="datetimeFigureOut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92647-8D35-47D2-BAB6-6AADA3A827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99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B4CB-7B98-4933-A8F7-8A7AF4347C22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FAA2-E894-4D66-9268-9EA92622DCAC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49D93-3927-4EF0-8099-EBDD1B3491CA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772400" cy="1143000"/>
          </a:xfrm>
        </p:spPr>
        <p:txBody>
          <a:bodyPr/>
          <a:lstStyle>
            <a:lvl1pPr algn="ctr">
              <a:defRPr baseline="0">
                <a:latin typeface="Times New Roman" pitchFamily="18" charset="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8261-760C-4A11-A564-7C284BBBA576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15D59C69-A882-44D5-8221-5A08C110A856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928992" cy="5472608"/>
          </a:xfrm>
        </p:spPr>
        <p:txBody>
          <a:bodyPr vert="horz"/>
          <a:lstStyle>
            <a:lvl1pPr>
              <a:defRPr sz="2400" baseline="0">
                <a:latin typeface="Times New Roman" pitchFamily="18" charset="0"/>
                <a:ea typeface="微軟正黑體" pitchFamily="34" charset="-120"/>
              </a:defRPr>
            </a:lvl1pPr>
            <a:lvl2pPr>
              <a:defRPr baseline="0">
                <a:latin typeface="Times New Roman" pitchFamily="18" charset="0"/>
                <a:ea typeface="微軟正黑體" pitchFamily="34" charset="-120"/>
              </a:defRPr>
            </a:lvl2pPr>
            <a:lvl3pPr>
              <a:defRPr baseline="0">
                <a:latin typeface="Times New Roman" pitchFamily="18" charset="0"/>
                <a:ea typeface="微軟正黑體" pitchFamily="34" charset="-120"/>
              </a:defRPr>
            </a:lvl3pPr>
            <a:lvl4pPr>
              <a:defRPr baseline="0">
                <a:latin typeface="Times New Roman" pitchFamily="18" charset="0"/>
                <a:ea typeface="微軟正黑體" pitchFamily="34" charset="-120"/>
              </a:defRPr>
            </a:lvl4pPr>
            <a:lvl5pPr>
              <a:defRPr baseline="0">
                <a:latin typeface="Times New Roman" pitchFamily="18" charset="0"/>
                <a:ea typeface="微軟正黑體" pitchFamily="34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116B-5914-4C0F-9336-FBDC2481420A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17D3-D0C9-4279-8E09-73681008FF33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D08E-2E95-48BB-937F-68DA285D4003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2BCB-DE3A-4AA3-8FDB-02EAD39B9C04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38A3-76CF-4111-8245-F729785C77F6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BA8C-B158-49FD-AFF9-0BED282909CC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B77A-BCA1-4EEC-BD8E-94A67FED2876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A37D86-46FE-4D6E-9026-75E31476513C}" type="datetime1">
              <a:rPr lang="zh-TW" altLang="en-US" smtClean="0"/>
              <a:t>2016/4/20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lnSpc>
          <a:spcPct val="150000"/>
        </a:lnSpc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lnSpc>
          <a:spcPct val="150000"/>
        </a:lnSpc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lnSpc>
          <a:spcPct val="150000"/>
        </a:lnSpc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lnSpc>
          <a:spcPct val="150000"/>
        </a:lnSpc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lnSpc>
          <a:spcPct val="150000"/>
        </a:lnSpc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11760" y="4797152"/>
            <a:ext cx="6400800" cy="1912039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姓名：許浩維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M10421233</a:t>
            </a:r>
          </a:p>
          <a:p>
            <a:pPr algn="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指導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柳永青老師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2016.04.20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r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Three levels of situation awareness in driving with secondary tasks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07504" y="3501008"/>
            <a:ext cx="885698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期刊</a:t>
            </a:r>
            <a:r>
              <a:rPr lang="zh-TW" altLang="en-US" sz="2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：</a:t>
            </a:r>
            <a:r>
              <a:rPr lang="en-US" altLang="zh-TW" sz="24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Safety </a:t>
            </a:r>
            <a:r>
              <a:rPr lang="en-US" altLang="zh-TW" sz="2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Science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作者</a:t>
            </a:r>
            <a:r>
              <a:rPr lang="zh-TW" altLang="en-US" sz="2400" dirty="0">
                <a:solidFill>
                  <a:srgbClr val="00B050"/>
                </a:solidFill>
              </a:rPr>
              <a:t>： </a:t>
            </a:r>
            <a:r>
              <a:rPr lang="en-US" altLang="zh-TW" sz="2400" dirty="0" err="1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Nadja</a:t>
            </a:r>
            <a:r>
              <a:rPr lang="en-US" altLang="zh-TW" sz="24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TW" sz="2400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Schomig</a:t>
            </a:r>
            <a:r>
              <a:rPr lang="en-US" altLang="zh-TW" sz="2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, Barbara Metz</a:t>
            </a:r>
            <a:endParaRPr lang="zh-TW" altLang="en-US" sz="2400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4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Result-</a:t>
            </a:r>
            <a:r>
              <a:rPr lang="en-US" altLang="zh-TW" dirty="0"/>
              <a:t>Planning level</a:t>
            </a:r>
            <a:endParaRPr lang="zh-TW" altLang="en-US" dirty="0"/>
          </a:p>
        </p:txBody>
      </p:sp>
      <p:sp>
        <p:nvSpPr>
          <p:cNvPr id="6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 smtClean="0"/>
              <a:t>觀察受測者在此實驗的</a:t>
            </a:r>
            <a:r>
              <a:rPr lang="zh-TW" altLang="en-US" dirty="0" smtClean="0">
                <a:solidFill>
                  <a:srgbClr val="FF0000"/>
                </a:solidFill>
              </a:rPr>
              <a:t>實際行為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問卷調查</a:t>
            </a:r>
            <a:r>
              <a:rPr lang="zh-TW" altLang="en-US" dirty="0" smtClean="0"/>
              <a:t>來發現其相關性</a:t>
            </a:r>
            <a:endParaRPr lang="en-US" altLang="zh-TW" dirty="0" smtClean="0"/>
          </a:p>
          <a:p>
            <a:pPr marL="0" indent="0" algn="ctr">
              <a:buNone/>
            </a:pPr>
            <a:endParaRPr lang="en-US" altLang="zh-TW" sz="700" dirty="0" smtClean="0"/>
          </a:p>
          <a:p>
            <a:r>
              <a:rPr lang="zh-TW" altLang="en-US" dirty="0" smtClean="0"/>
              <a:t>因分心而拒絕次要任務工作 </a:t>
            </a:r>
            <a:r>
              <a:rPr lang="en-US" altLang="zh-TW" dirty="0" smtClean="0"/>
              <a:t>(</a:t>
            </a:r>
            <a:r>
              <a:rPr lang="en-US" altLang="zh-TW" dirty="0"/>
              <a:t>r = 0.38, p &lt; 0.05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因感到不愉快而中斷次要任務 </a:t>
            </a:r>
            <a:r>
              <a:rPr lang="en-US" altLang="zh-TW" dirty="0" smtClean="0"/>
              <a:t>(</a:t>
            </a:r>
            <a:r>
              <a:rPr lang="en-US" altLang="zh-TW" dirty="0"/>
              <a:t>r = 0.4, p &lt; 0.05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因過多錯誤而中斷次要任務</a:t>
            </a:r>
            <a:r>
              <a:rPr lang="en-US" altLang="zh-TW" dirty="0"/>
              <a:t>(r = 0.65, p &lt; 0.001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908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6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此實驗可以更真實的反應出車內資訊系統與駕駛的互動關係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讓受測者</a:t>
            </a:r>
            <a:r>
              <a:rPr lang="zh-TW" altLang="en-US" dirty="0" smtClean="0"/>
              <a:t>決定何時進行次要任務工作是一個很先進的做法，可以洞察受測者的決策過程，是否能與次要任務進行互動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從本實驗中可以發現為了不讓駕駛過度分心，車內資訊系統應同時能讓駕駛注意到周遭的變化，不要使駕駛過度使用認知資源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88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07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內容版面配置區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越來越多的研究指出</a:t>
            </a:r>
            <a:r>
              <a:rPr lang="zh-TW" altLang="en-US" dirty="0" smtClean="0">
                <a:solidFill>
                  <a:srgbClr val="FF0000"/>
                </a:solidFill>
              </a:rPr>
              <a:t>行駛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次要任務</a:t>
            </a:r>
            <a:r>
              <a:rPr lang="zh-TW" altLang="en-US" dirty="0" smtClean="0"/>
              <a:t>同時進行時是具有危險性，綜合所有的結果當駕駛有額外任務時將</a:t>
            </a:r>
            <a:r>
              <a:rPr lang="zh-TW" altLang="en-US" dirty="0" smtClean="0">
                <a:solidFill>
                  <a:srgbClr val="FF0000"/>
                </a:solidFill>
              </a:rPr>
              <a:t>降低駕駛表現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安全性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0070C0"/>
                </a:solidFill>
              </a:rPr>
              <a:t>（</a:t>
            </a:r>
            <a:r>
              <a:rPr lang="en-US" altLang="zh-TW" dirty="0" err="1" smtClean="0">
                <a:solidFill>
                  <a:srgbClr val="0070C0"/>
                </a:solidFill>
              </a:rPr>
              <a:t>Horrey</a:t>
            </a:r>
            <a:r>
              <a:rPr lang="zh-TW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</a:rPr>
              <a:t>and </a:t>
            </a:r>
            <a:r>
              <a:rPr lang="en-US" altLang="zh-TW" dirty="0" err="1" smtClean="0">
                <a:solidFill>
                  <a:srgbClr val="0070C0"/>
                </a:solidFill>
              </a:rPr>
              <a:t>Wickens</a:t>
            </a:r>
            <a:r>
              <a:rPr lang="en-US" altLang="zh-TW" dirty="0">
                <a:solidFill>
                  <a:srgbClr val="0070C0"/>
                </a:solidFill>
              </a:rPr>
              <a:t>, 2002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zh-TW" sz="9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/>
              <a:t>駕駛表現</a:t>
            </a:r>
            <a:r>
              <a:rPr lang="zh-TW" altLang="en-US" dirty="0"/>
              <a:t>最明顯</a:t>
            </a:r>
            <a:r>
              <a:rPr lang="zh-TW" altLang="en-US" dirty="0" smtClean="0"/>
              <a:t>的危險行為是</a:t>
            </a:r>
            <a:r>
              <a:rPr lang="zh-TW" altLang="en-US" dirty="0" smtClean="0">
                <a:solidFill>
                  <a:srgbClr val="FF0000"/>
                </a:solidFill>
              </a:rPr>
              <a:t>車道偏移</a:t>
            </a:r>
            <a:r>
              <a:rPr lang="zh-TW" altLang="en-US" dirty="0" smtClean="0"/>
              <a:t>，與對於突發事件反應遲緩。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0070C0"/>
                </a:solidFill>
              </a:rPr>
              <a:t>(Lee et al., 2001; </a:t>
            </a:r>
            <a:r>
              <a:rPr lang="en-US" altLang="zh-TW" dirty="0" err="1">
                <a:solidFill>
                  <a:srgbClr val="0070C0"/>
                </a:solidFill>
              </a:rPr>
              <a:t>Tornros</a:t>
            </a:r>
            <a:r>
              <a:rPr lang="en-US" altLang="zh-TW" dirty="0">
                <a:solidFill>
                  <a:srgbClr val="0070C0"/>
                </a:solidFill>
              </a:rPr>
              <a:t> and </a:t>
            </a:r>
            <a:r>
              <a:rPr lang="en-US" altLang="zh-TW" dirty="0" err="1">
                <a:solidFill>
                  <a:srgbClr val="0070C0"/>
                </a:solidFill>
              </a:rPr>
              <a:t>Bolling</a:t>
            </a:r>
            <a:r>
              <a:rPr lang="en-US" altLang="zh-TW" dirty="0">
                <a:solidFill>
                  <a:srgbClr val="0070C0"/>
                </a:solidFill>
              </a:rPr>
              <a:t>, 2005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zh-TW" sz="11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/>
              <a:t>對於這些結果的發現可以假設認知資源是有限的</a:t>
            </a:r>
            <a:r>
              <a:rPr lang="en-US" altLang="zh-TW" dirty="0">
                <a:solidFill>
                  <a:srgbClr val="0070C0"/>
                </a:solidFill>
              </a:rPr>
              <a:t>(</a:t>
            </a:r>
            <a:r>
              <a:rPr lang="en-US" altLang="zh-TW" dirty="0" err="1">
                <a:solidFill>
                  <a:srgbClr val="0070C0"/>
                </a:solidFill>
              </a:rPr>
              <a:t>Wickens</a:t>
            </a:r>
            <a:r>
              <a:rPr lang="en-US" altLang="zh-TW" dirty="0">
                <a:solidFill>
                  <a:srgbClr val="0070C0"/>
                </a:solidFill>
              </a:rPr>
              <a:t>, 2002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zh-TW" sz="1000" dirty="0" smtClean="0">
              <a:solidFill>
                <a:srgbClr val="0070C0"/>
              </a:solidFill>
            </a:endParaRPr>
          </a:p>
          <a:p>
            <a:r>
              <a:rPr lang="zh-TW" altLang="en-US" dirty="0" smtClean="0"/>
              <a:t>當駕駛分心使用手機時會將速度放慢 </a:t>
            </a:r>
            <a:r>
              <a:rPr lang="en-US" altLang="zh-TW" dirty="0" smtClean="0">
                <a:solidFill>
                  <a:srgbClr val="0070C0"/>
                </a:solidFill>
              </a:rPr>
              <a:t>(</a:t>
            </a:r>
            <a:r>
              <a:rPr lang="en-US" altLang="zh-TW" dirty="0" err="1" smtClean="0">
                <a:solidFill>
                  <a:srgbClr val="0070C0"/>
                </a:solidFill>
              </a:rPr>
              <a:t>Gustafsson</a:t>
            </a:r>
            <a:r>
              <a:rPr lang="en-US" altLang="zh-TW" dirty="0">
                <a:solidFill>
                  <a:srgbClr val="0070C0"/>
                </a:solidFill>
              </a:rPr>
              <a:t>, 2004)</a:t>
            </a:r>
          </a:p>
          <a:p>
            <a:pPr>
              <a:lnSpc>
                <a:spcPct val="150000"/>
              </a:lnSpc>
            </a:pPr>
            <a:endParaRPr lang="en-US" altLang="zh-TW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zh-TW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548680" y="-18256"/>
            <a:ext cx="11953328" cy="11430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SA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 </a:t>
            </a:r>
            <a:r>
              <a:rPr lang="en-US" altLang="zh-TW" sz="2800" dirty="0"/>
              <a:t>driving with secondary </a:t>
            </a:r>
            <a:r>
              <a:rPr lang="en-US" altLang="zh-TW" sz="2800" dirty="0" smtClean="0"/>
              <a:t>tasks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Proposal </a:t>
            </a:r>
            <a:r>
              <a:rPr lang="en-US" altLang="zh-TW" sz="2800" dirty="0"/>
              <a:t>of a three-level model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pic>
        <p:nvPicPr>
          <p:cNvPr id="5" name="內容版面配置區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6"/>
          <a:stretch/>
        </p:blipFill>
        <p:spPr>
          <a:xfrm>
            <a:off x="2699792" y="4581128"/>
            <a:ext cx="6219284" cy="2160239"/>
          </a:xfrm>
          <a:prstGeom prst="rect">
            <a:avLst/>
          </a:prstGeom>
        </p:spPr>
      </p:pic>
      <p:sp>
        <p:nvSpPr>
          <p:cNvPr id="8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r>
              <a:rPr lang="zh-TW" altLang="en-US" dirty="0"/>
              <a:t>三個</a:t>
            </a:r>
            <a:r>
              <a:rPr lang="zh-TW" altLang="en-US" dirty="0" smtClean="0"/>
              <a:t>級別可以適合觀察駕駛對於分心作業與開車之相互關係 </a:t>
            </a:r>
            <a:r>
              <a:rPr lang="en-US" altLang="zh-TW" dirty="0">
                <a:solidFill>
                  <a:srgbClr val="0070C0"/>
                </a:solidFill>
              </a:rPr>
              <a:t>(Rauch, 2009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altLang="zh-TW" dirty="0" smtClean="0"/>
              <a:t>Operational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level (e.g.</a:t>
            </a:r>
            <a:r>
              <a:rPr lang="zh-TW" altLang="en-US" dirty="0" smtClean="0"/>
              <a:t>導航任務放置的地方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Tactical level</a:t>
            </a:r>
            <a:r>
              <a:rPr lang="zh-TW" altLang="en-US" dirty="0" smtClean="0"/>
              <a:t> </a:t>
            </a:r>
            <a:r>
              <a:rPr lang="en-US" altLang="zh-TW" dirty="0" smtClean="0"/>
              <a:t>(e.g.</a:t>
            </a:r>
            <a:r>
              <a:rPr lang="zh-TW" altLang="en-US" dirty="0" smtClean="0"/>
              <a:t>駕駛決定何時何地進行超車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Strategical</a:t>
            </a:r>
            <a:r>
              <a:rPr lang="en-US" altLang="zh-TW" dirty="0" smtClean="0"/>
              <a:t> level</a:t>
            </a:r>
            <a:r>
              <a:rPr lang="zh-TW" altLang="en-US" dirty="0" smtClean="0"/>
              <a:t> </a:t>
            </a:r>
            <a:r>
              <a:rPr lang="en-US" altLang="zh-TW" dirty="0" smtClean="0"/>
              <a:t>(e.g.</a:t>
            </a:r>
            <a:r>
              <a:rPr lang="zh-TW" altLang="en-US" dirty="0" smtClean="0"/>
              <a:t>車輛的控制保持穩定狀態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這裡的假設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個模型主要觀察次要任務與駕駛的交互作用</a:t>
            </a:r>
            <a:endParaRPr lang="en-US" altLang="zh-TW" dirty="0"/>
          </a:p>
          <a:p>
            <a:pPr lvl="1"/>
            <a:r>
              <a:rPr lang="en-US" altLang="zh-TW" dirty="0"/>
              <a:t>Planning </a:t>
            </a:r>
            <a:r>
              <a:rPr lang="en-US" altLang="zh-TW" dirty="0" smtClean="0"/>
              <a:t>level</a:t>
            </a:r>
          </a:p>
          <a:p>
            <a:pPr lvl="1"/>
            <a:r>
              <a:rPr lang="en-US" altLang="zh-TW" dirty="0"/>
              <a:t>Decision </a:t>
            </a:r>
            <a:r>
              <a:rPr lang="en-US" altLang="zh-TW" dirty="0" smtClean="0"/>
              <a:t>level</a:t>
            </a:r>
          </a:p>
          <a:p>
            <a:pPr lvl="1"/>
            <a:r>
              <a:rPr lang="en-US" altLang="zh-TW" dirty="0"/>
              <a:t>Control level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066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7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總實驗時間</a:t>
            </a:r>
            <a:r>
              <a:rPr lang="en-US" altLang="zh-TW" dirty="0" smtClean="0"/>
              <a:t>1.25</a:t>
            </a:r>
            <a:r>
              <a:rPr lang="zh-TW" altLang="en-US" dirty="0" smtClean="0"/>
              <a:t>小時</a:t>
            </a:r>
            <a:endParaRPr lang="en-US" altLang="zh-TW" dirty="0" smtClean="0"/>
          </a:p>
          <a:p>
            <a:r>
              <a:rPr lang="zh-TW" altLang="en-US" dirty="0" smtClean="0"/>
              <a:t>路段：農村、城市</a:t>
            </a:r>
            <a:endParaRPr lang="en-US" altLang="zh-TW" dirty="0" smtClean="0"/>
          </a:p>
          <a:p>
            <a:r>
              <a:rPr lang="zh-TW" altLang="en-US" dirty="0"/>
              <a:t>受測</a:t>
            </a:r>
            <a:r>
              <a:rPr lang="zh-TW" altLang="en-US" dirty="0" smtClean="0"/>
              <a:t>者行駛在農村的路段時會包含一些緊急事件，以觀察受測的反應</a:t>
            </a:r>
            <a:endParaRPr lang="en-US" altLang="zh-TW" dirty="0" smtClean="0"/>
          </a:p>
          <a:p>
            <a:r>
              <a:rPr lang="zh-TW" altLang="en-US" dirty="0"/>
              <a:t>緊急</a:t>
            </a:r>
            <a:r>
              <a:rPr lang="zh-TW" altLang="en-US" dirty="0" smtClean="0"/>
              <a:t>事件共分為以下，且出現至少</a:t>
            </a:r>
            <a:r>
              <a:rPr lang="en-US" altLang="zh-TW" dirty="0" smtClean="0"/>
              <a:t>3</a:t>
            </a:r>
            <a:r>
              <a:rPr lang="zh-TW" altLang="en-US" dirty="0" smtClean="0"/>
              <a:t>次</a:t>
            </a:r>
            <a:r>
              <a:rPr lang="en-US" altLang="zh-TW" dirty="0" smtClean="0"/>
              <a:t>:</a:t>
            </a:r>
          </a:p>
          <a:p>
            <a:pPr marL="777240" lvl="1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zh-TW" altLang="en-US" dirty="0"/>
              <a:t>有車輛</a:t>
            </a:r>
            <a:r>
              <a:rPr lang="zh-TW" altLang="en-US" dirty="0" smtClean="0"/>
              <a:t>突然駛出</a:t>
            </a:r>
            <a:endParaRPr lang="en-US" altLang="zh-TW" dirty="0" smtClean="0"/>
          </a:p>
          <a:p>
            <a:pPr marL="777240" lvl="1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zh-TW" altLang="en-US" dirty="0" smtClean="0"/>
              <a:t>行人突然出現在面前</a:t>
            </a:r>
            <a:endParaRPr lang="en-US" altLang="zh-TW" dirty="0" smtClean="0"/>
          </a:p>
          <a:p>
            <a:pPr marL="777240" lvl="1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zh-TW" altLang="en-US" dirty="0" smtClean="0"/>
              <a:t>車輛突然煞停</a:t>
            </a:r>
            <a:endParaRPr lang="en-US" altLang="zh-TW" dirty="0" smtClean="0"/>
          </a:p>
          <a:p>
            <a:pPr marL="777240" lvl="1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zh-TW" altLang="en-US" dirty="0"/>
              <a:t>道路急彎</a:t>
            </a:r>
          </a:p>
        </p:txBody>
      </p:sp>
    </p:spTree>
    <p:extLst>
      <p:ext uri="{BB962C8B-B14F-4D97-AF65-F5344CB8AC3E}">
        <p14:creationId xmlns:p14="http://schemas.microsoft.com/office/powerpoint/2010/main" val="29586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6" name="內容版面配置區 3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r>
              <a:rPr lang="en-US" altLang="zh-TW" dirty="0"/>
              <a:t>16</a:t>
            </a:r>
            <a:r>
              <a:rPr lang="zh-TW" altLang="en-US" dirty="0"/>
              <a:t>位受測者，男性</a:t>
            </a:r>
            <a:r>
              <a:rPr lang="en-US" altLang="zh-TW" dirty="0"/>
              <a:t>10</a:t>
            </a:r>
            <a:r>
              <a:rPr lang="zh-TW" altLang="en-US" dirty="0"/>
              <a:t>人，女性</a:t>
            </a:r>
            <a:r>
              <a:rPr lang="en-US" altLang="zh-TW" dirty="0"/>
              <a:t>6</a:t>
            </a:r>
            <a:r>
              <a:rPr lang="zh-TW" altLang="en-US" dirty="0"/>
              <a:t>人，平均年齡</a:t>
            </a:r>
            <a:r>
              <a:rPr lang="en-US" altLang="zh-TW" dirty="0"/>
              <a:t>31</a:t>
            </a:r>
            <a:r>
              <a:rPr lang="zh-TW" altLang="en-US" dirty="0"/>
              <a:t>歲</a:t>
            </a:r>
            <a:r>
              <a:rPr lang="en-US" altLang="zh-TW" dirty="0"/>
              <a:t>(SD=7.04</a:t>
            </a:r>
            <a:r>
              <a:rPr lang="zh-TW" altLang="en-US" dirty="0"/>
              <a:t>歲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所有受測者皆完成練習至少</a:t>
            </a:r>
            <a:r>
              <a:rPr lang="en-US" altLang="zh-TW" dirty="0"/>
              <a:t>3</a:t>
            </a:r>
            <a:r>
              <a:rPr lang="zh-TW" altLang="en-US" dirty="0"/>
              <a:t>小時的駕駛模擬</a:t>
            </a:r>
            <a:endParaRPr lang="en-US" altLang="zh-TW" dirty="0"/>
          </a:p>
          <a:p>
            <a:r>
              <a:rPr lang="en-US" altLang="zh-TW" dirty="0"/>
              <a:t>HUD</a:t>
            </a:r>
            <a:r>
              <a:rPr lang="zh-TW" altLang="en-US" dirty="0"/>
              <a:t>會出現次要任務，受測者需在</a:t>
            </a:r>
            <a:r>
              <a:rPr lang="en-US" altLang="zh-TW" dirty="0"/>
              <a:t>3</a:t>
            </a:r>
            <a:r>
              <a:rPr lang="zh-TW" altLang="en-US" dirty="0"/>
              <a:t>秒內決定是否接受此任務</a:t>
            </a:r>
            <a:endParaRPr lang="en-US" altLang="zh-TW" dirty="0"/>
          </a:p>
          <a:p>
            <a:r>
              <a:rPr lang="zh-TW" altLang="en-US" dirty="0"/>
              <a:t>接受任務的方法為按下方向盤旁的按鈕，持續按住按鈕任務會持續出現</a:t>
            </a:r>
            <a:endParaRPr lang="en-US" altLang="zh-TW" dirty="0"/>
          </a:p>
          <a:p>
            <a:r>
              <a:rPr lang="zh-TW" altLang="en-US" dirty="0"/>
              <a:t>次要任務的撥放器設置在中央控制台，任務為大聲念出顯示器中的數字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lvl="1"/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2" descr="HUD的屏幕截圖提供的次要任務（左）和位置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666239"/>
            <a:ext cx="5760640" cy="2075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02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  <a:ea typeface="+mj-ea"/>
              </a:rPr>
              <a:t>為了分析駕駛與次要任務之間的注意力分布，眼球移動狀態是由</a:t>
            </a:r>
            <a:r>
              <a:rPr lang="en-US" altLang="zh-TW" dirty="0" err="1" smtClean="0">
                <a:latin typeface="+mj-ea"/>
                <a:ea typeface="+mj-ea"/>
              </a:rPr>
              <a:t>SmartEye</a:t>
            </a:r>
            <a:r>
              <a:rPr lang="zh-TW" altLang="en-US" dirty="0" smtClean="0">
                <a:latin typeface="+mj-ea"/>
                <a:ea typeface="+mj-ea"/>
              </a:rPr>
              <a:t>的</a:t>
            </a:r>
            <a:r>
              <a:rPr lang="en-US" altLang="zh-TW" dirty="0" smtClean="0">
                <a:latin typeface="+mj-ea"/>
                <a:ea typeface="+mj-ea"/>
              </a:rPr>
              <a:t>60</a:t>
            </a:r>
            <a:r>
              <a:rPr lang="zh-TW" altLang="en-US" dirty="0" smtClean="0">
                <a:latin typeface="+mj-ea"/>
                <a:ea typeface="+mj-ea"/>
              </a:rPr>
              <a:t>赫茲之</a:t>
            </a:r>
            <a:r>
              <a:rPr lang="en-US" altLang="zh-TW" dirty="0" smtClean="0">
                <a:latin typeface="+mj-ea"/>
                <a:ea typeface="+mj-ea"/>
              </a:rPr>
              <a:t>4</a:t>
            </a:r>
            <a:r>
              <a:rPr lang="zh-TW" altLang="en-US" dirty="0" smtClean="0">
                <a:latin typeface="+mj-ea"/>
                <a:ea typeface="+mj-ea"/>
              </a:rPr>
              <a:t>照相機的眼球追蹤儀進行眼球追蹤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1600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為了增加受測者執行次要任務，每當完成回答次要任務時，會得三分，回答錯誤將扣分，積分最高者會得到一份禮物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1400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實驗完畢後受測需填寫關於分心駕駛的調查問卷</a:t>
            </a:r>
            <a:endParaRPr lang="en-US" altLang="zh-TW" dirty="0" smtClean="0">
              <a:latin typeface="+mj-ea"/>
              <a:ea typeface="+mj-ea"/>
            </a:endParaRPr>
          </a:p>
          <a:p>
            <a:pPr lvl="1"/>
            <a:r>
              <a:rPr lang="zh-TW" altLang="en-US" dirty="0" smtClean="0">
                <a:latin typeface="+mj-ea"/>
                <a:ea typeface="+mj-ea"/>
              </a:rPr>
              <a:t>以李克特</a:t>
            </a:r>
            <a:r>
              <a:rPr lang="en-US" altLang="zh-TW" dirty="0" smtClean="0">
                <a:latin typeface="+mj-ea"/>
                <a:ea typeface="+mj-ea"/>
              </a:rPr>
              <a:t>6</a:t>
            </a:r>
            <a:r>
              <a:rPr lang="zh-TW" altLang="en-US" dirty="0" smtClean="0">
                <a:latin typeface="+mj-ea"/>
                <a:ea typeface="+mj-ea"/>
              </a:rPr>
              <a:t>點尺度評量對於次要任務進行時的危險性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516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Result-Control level</a:t>
            </a:r>
            <a:endParaRPr lang="zh-TW" altLang="en-US" dirty="0"/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410591"/>
              </p:ext>
            </p:extLst>
          </p:nvPr>
        </p:nvGraphicFramePr>
        <p:xfrm>
          <a:off x="611560" y="1340768"/>
          <a:ext cx="8013001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78305"/>
                <a:gridCol w="3125533"/>
                <a:gridCol w="32091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kern="1200" dirty="0" smtClean="0"/>
                        <a:t>Critical situations</a:t>
                      </a:r>
                      <a:endParaRPr lang="zh-TW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kern="1200" dirty="0" smtClean="0"/>
                        <a:t>Non-critical situations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kern="1200" dirty="0" smtClean="0"/>
                        <a:t>Road glances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kern="1200" dirty="0" smtClean="0"/>
                        <a:t>F(1, 14) = 6.48, p &lt; 0.05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kern="1200" dirty="0" smtClean="0"/>
                        <a:t>F(1, 14) = 4.07,p = 0.063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 descr="Distance between road glances, duration of fixations and percent road glances in ..."/>
          <p:cNvPicPr>
            <a:picLocks noChangeAspect="1" noChangeArrowheads="1"/>
          </p:cNvPicPr>
          <p:nvPr/>
        </p:nvPicPr>
        <p:blipFill rotWithShape="1">
          <a:blip r:embed="rId2" cstate="print"/>
          <a:srcRect l="33718"/>
          <a:stretch/>
        </p:blipFill>
        <p:spPr bwMode="auto">
          <a:xfrm>
            <a:off x="1115616" y="2636911"/>
            <a:ext cx="6912768" cy="38936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25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Result-Control level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667656"/>
              </p:ext>
            </p:extLst>
          </p:nvPr>
        </p:nvGraphicFramePr>
        <p:xfrm>
          <a:off x="1475656" y="1196752"/>
          <a:ext cx="5688632" cy="17281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8184"/>
                <a:gridCol w="3810448"/>
              </a:tblGrid>
              <a:tr h="576064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400" kern="1200" dirty="0" smtClean="0"/>
                        <a:t>Rural road</a:t>
                      </a:r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400" kern="1200" dirty="0" smtClean="0"/>
                        <a:t>Curve</a:t>
                      </a:r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400" kern="1200" dirty="0" smtClean="0"/>
                        <a:t>F(1, 14) = 12.77, p &lt; 0.1</a:t>
                      </a:r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400" kern="1200" dirty="0" smtClean="0"/>
                        <a:t>Road glances</a:t>
                      </a:r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400" kern="1200" dirty="0" smtClean="0"/>
                        <a:t>F(1, 14) = 26.22, p &lt; 0.001</a:t>
                      </a:r>
                      <a:endParaRPr kumimoji="0" lang="zh-TW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54"/>
          <a:stretch/>
        </p:blipFill>
        <p:spPr bwMode="auto">
          <a:xfrm>
            <a:off x="971600" y="3043355"/>
            <a:ext cx="6982430" cy="340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1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Result-</a:t>
            </a:r>
            <a:r>
              <a:rPr lang="en-US" altLang="zh-TW" dirty="0"/>
              <a:t>Decision level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875415" cy="272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438181"/>
              </p:ext>
            </p:extLst>
          </p:nvPr>
        </p:nvGraphicFramePr>
        <p:xfrm>
          <a:off x="107504" y="4797152"/>
          <a:ext cx="2946871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46871"/>
              </a:tblGrid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F(1, 15) = 27.53, p &lt; 0.001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47048"/>
              </p:ext>
            </p:extLst>
          </p:nvPr>
        </p:nvGraphicFramePr>
        <p:xfrm>
          <a:off x="3203848" y="4797152"/>
          <a:ext cx="2808312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08312"/>
              </a:tblGrid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F(1, 15) = 8.64, p &lt; 0.05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030666"/>
              </p:ext>
            </p:extLst>
          </p:nvPr>
        </p:nvGraphicFramePr>
        <p:xfrm>
          <a:off x="6156176" y="4797152"/>
          <a:ext cx="2915816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1581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F(1, 15) = 13.787, p &lt; 0.01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26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4873</TotalTime>
  <Words>632</Words>
  <Application>Microsoft Office PowerPoint</Application>
  <PresentationFormat>如螢幕大小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公正</vt:lpstr>
      <vt:lpstr>Three levels of situation awareness in driving with secondary tasks</vt:lpstr>
      <vt:lpstr>Introduction</vt:lpstr>
      <vt:lpstr>SA in driving with secondary tasks： Proposal of a three-level model</vt:lpstr>
      <vt:lpstr>Method</vt:lpstr>
      <vt:lpstr>Method</vt:lpstr>
      <vt:lpstr>Method</vt:lpstr>
      <vt:lpstr>Result-Control level</vt:lpstr>
      <vt:lpstr>Result-Control level</vt:lpstr>
      <vt:lpstr>Result-Decision level</vt:lpstr>
      <vt:lpstr>Result-Planning level</vt:lpstr>
      <vt:lpstr>Discussion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methodology to design an ergonomic  and sustainable order picking system  using motion capturing systems</dc:title>
  <dc:creator>user</dc:creator>
  <cp:lastModifiedBy>user</cp:lastModifiedBy>
  <cp:revision>229</cp:revision>
  <dcterms:created xsi:type="dcterms:W3CDTF">2015-10-12T05:18:03Z</dcterms:created>
  <dcterms:modified xsi:type="dcterms:W3CDTF">2016-04-20T01:32:00Z</dcterms:modified>
</cp:coreProperties>
</file>